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3" r:id="rId5"/>
    <p:sldId id="268" r:id="rId6"/>
    <p:sldId id="266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Open Sans" panose="020B0606030504020204" pitchFamily="34" charset="0"/>
      <p:regular r:id="rId13"/>
      <p:bold r:id="rId14"/>
      <p:italic r:id="rId15"/>
      <p:boldItalic r:id="rId16"/>
    </p:embeddedFont>
    <p:embeddedFont>
      <p:font typeface="Tw Cen MT" panose="020B0602020104020603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E5C9"/>
    <a:srgbClr val="E8F8E8"/>
    <a:srgbClr val="D2F2D2"/>
    <a:srgbClr val="97E1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71" autoAdjust="0"/>
    <p:restoredTop sz="94610"/>
  </p:normalViewPr>
  <p:slideViewPr>
    <p:cSldViewPr snapToGrid="0" snapToObjects="1">
      <p:cViewPr>
        <p:scale>
          <a:sx n="60" d="100"/>
          <a:sy n="60" d="100"/>
        </p:scale>
        <p:origin x="51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9481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99521" y="2324338"/>
            <a:ext cx="6244709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000" b="1" dirty="0">
                <a:solidFill>
                  <a:srgbClr val="26A688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MODAR</a:t>
            </a:r>
            <a:endParaRPr lang="en-US" sz="6000" dirty="0"/>
          </a:p>
        </p:txBody>
      </p:sp>
      <p:sp>
        <p:nvSpPr>
          <p:cNvPr id="4" name="Text 1"/>
          <p:cNvSpPr/>
          <p:nvPr/>
        </p:nvSpPr>
        <p:spPr>
          <a:xfrm>
            <a:off x="7599521" y="3529370"/>
            <a:ext cx="6244709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Modular Adaptive Robotics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599521" y="48901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599521" y="5479852"/>
            <a:ext cx="441233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70C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TEAM ALPHA MINDS</a:t>
            </a:r>
            <a:endParaRPr lang="en-US" sz="2650" dirty="0">
              <a:solidFill>
                <a:srgbClr val="0070C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AA8106-B1BE-12AA-7839-F56FE903F4E0}"/>
              </a:ext>
            </a:extLst>
          </p:cNvPr>
          <p:cNvSpPr/>
          <p:nvPr/>
        </p:nvSpPr>
        <p:spPr>
          <a:xfrm>
            <a:off x="12739955" y="7756989"/>
            <a:ext cx="1797978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2C00826-1050-C2D2-9345-A808B3EBE4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560918" cy="823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8D20D742-8C39-D173-81A4-46ABFEEE994D}"/>
              </a:ext>
            </a:extLst>
          </p:cNvPr>
          <p:cNvSpPr/>
          <p:nvPr/>
        </p:nvSpPr>
        <p:spPr>
          <a:xfrm rot="2917206">
            <a:off x="11525692" y="-1091825"/>
            <a:ext cx="5390707" cy="3615070"/>
          </a:xfrm>
          <a:prstGeom prst="triangle">
            <a:avLst/>
          </a:prstGeom>
          <a:solidFill>
            <a:srgbClr val="89E5C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7454" y="593646"/>
            <a:ext cx="7969091" cy="1049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The Problem : Single Purpose, Infinite Waste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587454" y="1894523"/>
            <a:ext cx="22860" cy="5741313"/>
          </a:xfrm>
          <a:prstGeom prst="roundRect">
            <a:avLst>
              <a:gd name="adj" fmla="val 308408"/>
            </a:avLst>
          </a:prstGeom>
          <a:solidFill>
            <a:srgbClr val="BCDBD4"/>
          </a:solidFill>
          <a:ln/>
        </p:spPr>
      </p:sp>
      <p:sp>
        <p:nvSpPr>
          <p:cNvPr id="5" name="Shape 2"/>
          <p:cNvSpPr/>
          <p:nvPr/>
        </p:nvSpPr>
        <p:spPr>
          <a:xfrm>
            <a:off x="610314" y="1894523"/>
            <a:ext cx="7969091" cy="1045484"/>
          </a:xfrm>
          <a:prstGeom prst="rect">
            <a:avLst/>
          </a:prstGeom>
          <a:solidFill>
            <a:srgbClr val="D6F5EE"/>
          </a:solidFill>
          <a:ln w="7620">
            <a:solidFill>
              <a:srgbClr val="192248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778073" y="2069902"/>
            <a:ext cx="2459474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Tw Cen MT" panose="020B0602020104020603" pitchFamily="34" charset="0"/>
                <a:ea typeface="Unbounded Bold" pitchFamily="34" charset="-122"/>
                <a:cs typeface="Unbounded Bold" pitchFamily="34" charset="-120"/>
              </a:rPr>
              <a:t>Rigid and Obsolete</a:t>
            </a:r>
            <a:endParaRPr lang="en-US" sz="2000" dirty="0">
              <a:latin typeface="Tw Cen MT" panose="020B0602020104020603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78073" y="2335768"/>
            <a:ext cx="7625953" cy="2686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Traditional robots are built for a single, narrow task, leading to rigidity </a:t>
            </a:r>
          </a:p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and rapid obsolescence.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610314" y="3212305"/>
            <a:ext cx="7969091" cy="1320149"/>
          </a:xfrm>
          <a:prstGeom prst="rect">
            <a:avLst/>
          </a:prstGeom>
          <a:solidFill>
            <a:srgbClr val="D6F5EE"/>
          </a:solidFill>
          <a:ln w="7620">
            <a:solidFill>
              <a:srgbClr val="26A688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78073" y="3387685"/>
            <a:ext cx="2412325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Tw Cen MT" panose="020B0602020104020603" pitchFamily="34" charset="0"/>
                <a:ea typeface="Unbounded Bold" pitchFamily="34" charset="-122"/>
                <a:cs typeface="Unbounded Bold" pitchFamily="34" charset="-120"/>
              </a:rPr>
              <a:t>High Cost of Entry</a:t>
            </a:r>
            <a:endParaRPr lang="en-US" sz="2000" dirty="0">
              <a:latin typeface="Tw Cen MT" panose="020B0602020104020603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78073" y="3649861"/>
            <a:ext cx="7625953" cy="537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specialization of traditional robotics translates to high purchase prices and massive long-term storage requirements for various dedicated devices.</a:t>
            </a:r>
            <a:endParaRPr lang="en-US" dirty="0"/>
          </a:p>
        </p:txBody>
      </p:sp>
      <p:sp>
        <p:nvSpPr>
          <p:cNvPr id="11" name="Shape 8"/>
          <p:cNvSpPr/>
          <p:nvPr/>
        </p:nvSpPr>
        <p:spPr>
          <a:xfrm>
            <a:off x="587454" y="6385084"/>
            <a:ext cx="7969091" cy="1250752"/>
          </a:xfrm>
          <a:prstGeom prst="rect">
            <a:avLst/>
          </a:prstGeom>
          <a:solidFill>
            <a:srgbClr val="D6F5EE"/>
          </a:solidFill>
          <a:ln w="7620">
            <a:solidFill>
              <a:srgbClr val="192248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5213" y="6560463"/>
            <a:ext cx="2373035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Tw Cen MT" panose="020B0602020104020603" pitchFamily="34" charset="0"/>
                <a:ea typeface="Unbounded Bold" pitchFamily="34" charset="-122"/>
                <a:cs typeface="Unbounded Bold" pitchFamily="34" charset="-120"/>
              </a:rPr>
              <a:t>E-Waste Epidemic</a:t>
            </a:r>
            <a:endParaRPr lang="en-US" sz="2000" dirty="0">
              <a:latin typeface="Tw Cen MT" panose="020B0602020104020603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755213" y="6923247"/>
            <a:ext cx="7625953" cy="537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single-purpose nature of these machines results in enormous volumes of electronic waste when they are replaced or retired.</a:t>
            </a:r>
            <a:endParaRPr lang="en-US" dirty="0"/>
          </a:p>
        </p:txBody>
      </p:sp>
      <p:sp>
        <p:nvSpPr>
          <p:cNvPr id="14" name="Shape 11"/>
          <p:cNvSpPr/>
          <p:nvPr/>
        </p:nvSpPr>
        <p:spPr>
          <a:xfrm>
            <a:off x="610314" y="4804752"/>
            <a:ext cx="7969091" cy="1250752"/>
          </a:xfrm>
          <a:prstGeom prst="rect">
            <a:avLst/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78073" y="4980131"/>
            <a:ext cx="2313146" cy="262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33F70"/>
                </a:solidFill>
                <a:latin typeface="Tw Cen MT" panose="020B0602020104020603" pitchFamily="34" charset="0"/>
                <a:ea typeface="Unbounded Bold" pitchFamily="34" charset="-122"/>
              </a:rPr>
              <a:t>Complexity</a:t>
            </a:r>
          </a:p>
        </p:txBody>
      </p:sp>
      <p:sp>
        <p:nvSpPr>
          <p:cNvPr id="16" name="Text 13"/>
          <p:cNvSpPr/>
          <p:nvPr/>
        </p:nvSpPr>
        <p:spPr>
          <a:xfrm>
            <a:off x="778073" y="5239945"/>
            <a:ext cx="7625953" cy="5372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Traditional multi-task robotic systems require advanced programming and electronics knowledge, making them difficult for beginners to learn and experiment with.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CFEB273D-63E5-8532-2460-8B2247DC673B}"/>
              </a:ext>
            </a:extLst>
          </p:cNvPr>
          <p:cNvSpPr/>
          <p:nvPr/>
        </p:nvSpPr>
        <p:spPr>
          <a:xfrm>
            <a:off x="9857533" y="6267417"/>
            <a:ext cx="4735290" cy="1838390"/>
          </a:xfrm>
          <a:prstGeom prst="roundRect">
            <a:avLst/>
          </a:prstGeom>
          <a:gradFill flip="none" rotWithShape="1">
            <a:gsLst>
              <a:gs pos="0">
                <a:srgbClr val="89E5C9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C168792D-704E-9E0B-76F4-ECFB5822C939}"/>
              </a:ext>
            </a:extLst>
          </p:cNvPr>
          <p:cNvSpPr/>
          <p:nvPr/>
        </p:nvSpPr>
        <p:spPr>
          <a:xfrm>
            <a:off x="7560983" y="4491157"/>
            <a:ext cx="4865921" cy="1915890"/>
          </a:xfrm>
          <a:prstGeom prst="roundRect">
            <a:avLst/>
          </a:prstGeom>
          <a:gradFill flip="none" rotWithShape="1">
            <a:gsLst>
              <a:gs pos="0">
                <a:srgbClr val="89E5C9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510183" y="400764"/>
            <a:ext cx="11506319" cy="455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333F70"/>
                </a:solidFill>
                <a:latin typeface="Bold"/>
                <a:ea typeface="Unbounded Bold" pitchFamily="34" charset="-122"/>
                <a:cs typeface="Unbounded Bold" pitchFamily="34" charset="-120"/>
              </a:rPr>
              <a:t>The Solution: MODAR – </a:t>
            </a:r>
          </a:p>
          <a:p>
            <a:pPr marL="0" indent="0" algn="l">
              <a:lnSpc>
                <a:spcPts val="3550"/>
              </a:lnSpc>
              <a:buNone/>
            </a:pPr>
            <a:r>
              <a:rPr lang="en-US" sz="2850" b="1" dirty="0">
                <a:solidFill>
                  <a:srgbClr val="333F70"/>
                </a:solidFill>
                <a:latin typeface="Bold"/>
                <a:ea typeface="Unbounded Bold" pitchFamily="34" charset="-122"/>
                <a:cs typeface="Unbounded Bold" pitchFamily="34" charset="-120"/>
              </a:rPr>
              <a:t>Modular Adaptive Robotics</a:t>
            </a:r>
            <a:endParaRPr lang="en-US" sz="2850" dirty="0">
              <a:latin typeface="Bold"/>
            </a:endParaRPr>
          </a:p>
        </p:txBody>
      </p:sp>
      <p:sp>
        <p:nvSpPr>
          <p:cNvPr id="4" name="Text 2"/>
          <p:cNvSpPr/>
          <p:nvPr/>
        </p:nvSpPr>
        <p:spPr>
          <a:xfrm>
            <a:off x="582102" y="1872154"/>
            <a:ext cx="3072849" cy="2847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400" b="1" dirty="0">
                <a:solidFill>
                  <a:srgbClr val="89E5C9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One Core, Infinite Robotics</a:t>
            </a:r>
            <a:endParaRPr lang="en-US" sz="2400" dirty="0">
              <a:solidFill>
                <a:srgbClr val="89E5C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82102" y="2655927"/>
            <a:ext cx="148060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01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6" name="Shape 4"/>
          <p:cNvSpPr/>
          <p:nvPr/>
        </p:nvSpPr>
        <p:spPr>
          <a:xfrm>
            <a:off x="582102" y="2888338"/>
            <a:ext cx="6733098" cy="45719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7" name="Text 5"/>
          <p:cNvSpPr/>
          <p:nvPr/>
        </p:nvSpPr>
        <p:spPr>
          <a:xfrm>
            <a:off x="582102" y="2991683"/>
            <a:ext cx="2017922" cy="303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200" b="1" dirty="0">
                <a:solidFill>
                  <a:srgbClr val="0070C0"/>
                </a:solidFill>
                <a:latin typeface="Tw Cen MT" panose="020B0602020104020603" pitchFamily="34" charset="0"/>
                <a:ea typeface="Unbounded Bold" pitchFamily="34" charset="-122"/>
                <a:cs typeface="Unbounded Bold" pitchFamily="34" charset="-120"/>
              </a:rPr>
              <a:t>The Central Brain</a:t>
            </a:r>
            <a:endParaRPr lang="en-US" sz="2200" dirty="0">
              <a:solidFill>
                <a:srgbClr val="0070C0"/>
              </a:solidFill>
              <a:latin typeface="Tw Cen MT" panose="020B06020201040206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82102" y="3365063"/>
            <a:ext cx="6733098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single core unit houses the primary processing </a:t>
            </a:r>
          </a:p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power and communication hub.</a:t>
            </a:r>
          </a:p>
          <a:p>
            <a:pPr marL="0" indent="0" algn="l">
              <a:lnSpc>
                <a:spcPts val="1800"/>
              </a:lnSpc>
              <a:buNone/>
            </a:pP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582102" y="4109682"/>
            <a:ext cx="148060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02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0" name="Shape 8"/>
          <p:cNvSpPr/>
          <p:nvPr/>
        </p:nvSpPr>
        <p:spPr>
          <a:xfrm>
            <a:off x="582102" y="4342093"/>
            <a:ext cx="6733098" cy="45719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1" name="Text 9"/>
          <p:cNvSpPr/>
          <p:nvPr/>
        </p:nvSpPr>
        <p:spPr>
          <a:xfrm>
            <a:off x="582102" y="4445438"/>
            <a:ext cx="1851112" cy="186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200" b="1" dirty="0">
                <a:solidFill>
                  <a:srgbClr val="0070C0"/>
                </a:solidFill>
                <a:latin typeface="Tw Cen MT" panose="020B0602020104020603" pitchFamily="34" charset="0"/>
                <a:ea typeface="Unbounded Bold" pitchFamily="34" charset="-122"/>
                <a:cs typeface="Unbounded Bold" pitchFamily="34" charset="-120"/>
              </a:rPr>
              <a:t>Easy Interface</a:t>
            </a:r>
            <a:endParaRPr lang="en-US" sz="2200" dirty="0">
              <a:solidFill>
                <a:srgbClr val="0070C0"/>
              </a:solidFill>
              <a:latin typeface="Tw Cen MT" panose="020B0602020104020603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82102" y="4818819"/>
            <a:ext cx="6733098" cy="457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simple, user-friendly interface makes it easy to connect any module to the robotic core. No complicated wiring or setup is needed.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582102" y="5806081"/>
            <a:ext cx="148060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Unbounded Light" pitchFamily="34" charset="0"/>
                <a:ea typeface="Unbounded Light" pitchFamily="34" charset="-122"/>
                <a:cs typeface="Unbounded Light" pitchFamily="34" charset="-120"/>
              </a:rPr>
              <a:t>03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4" name="Shape 12"/>
          <p:cNvSpPr/>
          <p:nvPr/>
        </p:nvSpPr>
        <p:spPr>
          <a:xfrm>
            <a:off x="582102" y="6038492"/>
            <a:ext cx="6733098" cy="45719"/>
          </a:xfrm>
          <a:prstGeom prst="rect">
            <a:avLst/>
          </a:prstGeom>
          <a:solidFill>
            <a:srgbClr val="26A688"/>
          </a:solidFill>
          <a:ln/>
        </p:spPr>
      </p:sp>
      <p:sp>
        <p:nvSpPr>
          <p:cNvPr id="15" name="Text 13"/>
          <p:cNvSpPr/>
          <p:nvPr/>
        </p:nvSpPr>
        <p:spPr>
          <a:xfrm>
            <a:off x="582102" y="6141838"/>
            <a:ext cx="2252592" cy="2652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2200" b="1" dirty="0">
                <a:solidFill>
                  <a:srgbClr val="0070C0"/>
                </a:solidFill>
                <a:latin typeface="Tw Cen MT" panose="020B0602020104020603" pitchFamily="34" charset="0"/>
                <a:ea typeface="Unbounded Bold" pitchFamily="34" charset="-122"/>
                <a:cs typeface="Unbounded Bold" pitchFamily="34" charset="-120"/>
              </a:rPr>
              <a:t>Instant Adaptation</a:t>
            </a:r>
            <a:endParaRPr lang="en-US" sz="2200" dirty="0">
              <a:solidFill>
                <a:srgbClr val="0070C0"/>
              </a:solidFill>
              <a:latin typeface="Tw Cen MT" panose="020B0602020104020603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582102" y="6515218"/>
            <a:ext cx="6733098" cy="457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instantly detects new modules and </a:t>
            </a:r>
          </a:p>
          <a:p>
            <a:pPr marL="0" indent="0" algn="l">
              <a:lnSpc>
                <a:spcPts val="1800"/>
              </a:lnSpc>
              <a:buNone/>
            </a:pPr>
            <a:r>
              <a:rPr lang="en-US" sz="20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loads the correct configuration on the fly.</a:t>
            </a:r>
            <a:endParaRPr lang="en-US" sz="200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0335A1F-A45F-C69C-4923-8B458B29E8BD}"/>
              </a:ext>
            </a:extLst>
          </p:cNvPr>
          <p:cNvSpPr/>
          <p:nvPr/>
        </p:nvSpPr>
        <p:spPr>
          <a:xfrm>
            <a:off x="9668754" y="2876695"/>
            <a:ext cx="4735290" cy="1744871"/>
          </a:xfrm>
          <a:prstGeom prst="roundRect">
            <a:avLst/>
          </a:prstGeom>
          <a:gradFill flip="none" rotWithShape="1">
            <a:gsLst>
              <a:gs pos="0">
                <a:srgbClr val="89E5C9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AEBA697-6419-5863-BA09-9336DAE69749}"/>
              </a:ext>
            </a:extLst>
          </p:cNvPr>
          <p:cNvSpPr/>
          <p:nvPr/>
        </p:nvSpPr>
        <p:spPr>
          <a:xfrm>
            <a:off x="7560983" y="1165027"/>
            <a:ext cx="4865921" cy="2025613"/>
          </a:xfrm>
          <a:prstGeom prst="roundRect">
            <a:avLst/>
          </a:prstGeom>
          <a:gradFill flip="none" rotWithShape="1">
            <a:gsLst>
              <a:gs pos="0">
                <a:srgbClr val="89E5C9"/>
              </a:gs>
              <a:gs pos="100000">
                <a:schemeClr val="bg1"/>
              </a:gs>
            </a:gsLst>
            <a:lin ang="162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 0">
            <a:extLst>
              <a:ext uri="{FF2B5EF4-FFF2-40B4-BE49-F238E27FC236}">
                <a16:creationId xmlns:a16="http://schemas.microsoft.com/office/drawing/2014/main" id="{49AE4C0C-7F02-ED1E-B5B7-F3F4E1E0FA26}"/>
              </a:ext>
            </a:extLst>
          </p:cNvPr>
          <p:cNvSpPr/>
          <p:nvPr/>
        </p:nvSpPr>
        <p:spPr>
          <a:xfrm>
            <a:off x="8255549" y="387893"/>
            <a:ext cx="10557699" cy="9811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3200" b="1" dirty="0">
                <a:solidFill>
                  <a:srgbClr val="333F70"/>
                </a:solidFill>
                <a:latin typeface="Bold"/>
                <a:ea typeface="Unbounded Bold" pitchFamily="34" charset="-122"/>
              </a:rPr>
              <a:t>  Good Impacts of MODAR</a:t>
            </a:r>
          </a:p>
        </p:txBody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5413D704-3928-A1EE-245E-25F0A98E59C3}"/>
              </a:ext>
            </a:extLst>
          </p:cNvPr>
          <p:cNvSpPr/>
          <p:nvPr/>
        </p:nvSpPr>
        <p:spPr>
          <a:xfrm>
            <a:off x="10473673" y="3259790"/>
            <a:ext cx="2273849" cy="379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Tw Cen MT" panose="020B0602020104020603" pitchFamily="34" charset="0"/>
                <a:ea typeface="Unbounded Bold" pitchFamily="34" charset="-122"/>
              </a:rPr>
              <a:t>Scalability</a:t>
            </a: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920E12A4-A302-7CD0-E445-1D90497096B3}"/>
              </a:ext>
            </a:extLst>
          </p:cNvPr>
          <p:cNvSpPr/>
          <p:nvPr/>
        </p:nvSpPr>
        <p:spPr>
          <a:xfrm>
            <a:off x="10819040" y="3773900"/>
            <a:ext cx="3067486" cy="5476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New devices can be added easily..</a:t>
            </a:r>
          </a:p>
        </p:txBody>
      </p:sp>
      <p:sp>
        <p:nvSpPr>
          <p:cNvPr id="25" name="Text 4">
            <a:extLst>
              <a:ext uri="{FF2B5EF4-FFF2-40B4-BE49-F238E27FC236}">
                <a16:creationId xmlns:a16="http://schemas.microsoft.com/office/drawing/2014/main" id="{29FB93BF-98DF-CD56-C590-85E9FCBD1017}"/>
              </a:ext>
            </a:extLst>
          </p:cNvPr>
          <p:cNvSpPr/>
          <p:nvPr/>
        </p:nvSpPr>
        <p:spPr>
          <a:xfrm>
            <a:off x="7887008" y="1256783"/>
            <a:ext cx="4351066" cy="490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Tw Cen MT" panose="020B0602020104020603" pitchFamily="34" charset="0"/>
                <a:ea typeface="Unbounded Bold" pitchFamily="34" charset="-122"/>
                <a:cs typeface="Unbounded Bold" pitchFamily="34" charset="-120"/>
              </a:rPr>
              <a:t>      Beginner-Friendly Learning</a:t>
            </a:r>
            <a:endParaRPr lang="en-US" sz="2200" dirty="0">
              <a:latin typeface="Tw Cen MT" panose="020B0602020104020603" pitchFamily="34" charset="0"/>
            </a:endParaRPr>
          </a:p>
        </p:txBody>
      </p:sp>
      <p:sp>
        <p:nvSpPr>
          <p:cNvPr id="26" name="Text 5">
            <a:extLst>
              <a:ext uri="{FF2B5EF4-FFF2-40B4-BE49-F238E27FC236}">
                <a16:creationId xmlns:a16="http://schemas.microsoft.com/office/drawing/2014/main" id="{507304F3-ABAD-FBE1-7D05-A40806829AD8}"/>
              </a:ext>
            </a:extLst>
          </p:cNvPr>
          <p:cNvSpPr/>
          <p:nvPr/>
        </p:nvSpPr>
        <p:spPr>
          <a:xfrm>
            <a:off x="7751237" y="1705566"/>
            <a:ext cx="4601546" cy="128786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00206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Easy for students </a:t>
            </a: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and beginners to start experimenting with robotics. Hands-on experience without needing multiple specialized robots</a:t>
            </a:r>
            <a:endParaRPr lang="en-US" sz="1750" dirty="0"/>
          </a:p>
        </p:txBody>
      </p:sp>
      <p:sp>
        <p:nvSpPr>
          <p:cNvPr id="27" name="Text 6">
            <a:extLst>
              <a:ext uri="{FF2B5EF4-FFF2-40B4-BE49-F238E27FC236}">
                <a16:creationId xmlns:a16="http://schemas.microsoft.com/office/drawing/2014/main" id="{C3BAF88F-A7A4-46AD-B837-ACCD264C2ECA}"/>
              </a:ext>
            </a:extLst>
          </p:cNvPr>
          <p:cNvSpPr/>
          <p:nvPr/>
        </p:nvSpPr>
        <p:spPr>
          <a:xfrm>
            <a:off x="10997832" y="6399094"/>
            <a:ext cx="2709902" cy="428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Tw Cen MT" panose="020B0602020104020603" pitchFamily="34" charset="0"/>
                <a:ea typeface="Unbounded Bold" pitchFamily="34" charset="-122"/>
                <a:cs typeface="Unbounded Bold" pitchFamily="34" charset="-120"/>
              </a:rPr>
              <a:t>     Intuitive Education</a:t>
            </a:r>
            <a:endParaRPr lang="en-US" sz="2200" dirty="0">
              <a:latin typeface="Tw Cen MT" panose="020B0602020104020603" pitchFamily="34" charset="0"/>
            </a:endParaRPr>
          </a:p>
        </p:txBody>
      </p:sp>
      <p:sp>
        <p:nvSpPr>
          <p:cNvPr id="28" name="Text 7">
            <a:extLst>
              <a:ext uri="{FF2B5EF4-FFF2-40B4-BE49-F238E27FC236}">
                <a16:creationId xmlns:a16="http://schemas.microsoft.com/office/drawing/2014/main" id="{020794B3-5A08-C5FA-214F-664D966E7BC2}"/>
              </a:ext>
            </a:extLst>
          </p:cNvPr>
          <p:cNvSpPr/>
          <p:nvPr/>
        </p:nvSpPr>
        <p:spPr>
          <a:xfrm>
            <a:off x="10114821" y="6827734"/>
            <a:ext cx="4475924" cy="15081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Turns robotics into an intuitive, interactive learning platform for schools and universities.</a:t>
            </a:r>
            <a:endParaRPr lang="en-US" sz="175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8F8C22-A782-D9B9-F81B-3415764AB472}"/>
              </a:ext>
            </a:extLst>
          </p:cNvPr>
          <p:cNvSpPr txBox="1"/>
          <p:nvPr/>
        </p:nvSpPr>
        <p:spPr>
          <a:xfrm>
            <a:off x="2600024" y="4827788"/>
            <a:ext cx="8093250" cy="434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ts val="2750"/>
              </a:lnSpc>
            </a:pPr>
            <a:r>
              <a:rPr lang="en-US" sz="2200" b="1" dirty="0">
                <a:solidFill>
                  <a:srgbClr val="333F70"/>
                </a:solidFill>
                <a:latin typeface="Tw Cen MT" panose="020B0602020104020603" pitchFamily="34" charset="0"/>
                <a:ea typeface="Unbounded Bold" pitchFamily="34" charset="-122"/>
              </a:rPr>
              <a:t>Modularity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F5E5FD-AE25-E1D4-21B8-6CECCEAF4BBC}"/>
              </a:ext>
            </a:extLst>
          </p:cNvPr>
          <p:cNvSpPr txBox="1"/>
          <p:nvPr/>
        </p:nvSpPr>
        <p:spPr>
          <a:xfrm>
            <a:off x="7759137" y="5363392"/>
            <a:ext cx="4196792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Each device has its own interface </a:t>
            </a:r>
          </a:p>
          <a:p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but works under the same system.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-74428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3163" y="803049"/>
            <a:ext cx="8019336" cy="1004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Advanced Operational Features</a:t>
            </a:r>
            <a:endParaRPr lang="en-US" sz="3650" dirty="0"/>
          </a:p>
        </p:txBody>
      </p:sp>
      <p:sp>
        <p:nvSpPr>
          <p:cNvPr id="4" name="Text 1"/>
          <p:cNvSpPr/>
          <p:nvPr/>
        </p:nvSpPr>
        <p:spPr>
          <a:xfrm>
            <a:off x="562332" y="1496364"/>
            <a:ext cx="8019336" cy="5138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MODAR is engineered with next-generation features to maximize efficiency, safety, and user control in complex environments.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89850" y="2475624"/>
            <a:ext cx="3392908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Autonomous Task Switching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889849" y="2822328"/>
            <a:ext cx="2984041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Wireless Data Streaming</a:t>
            </a:r>
            <a:endParaRPr lang="en-US" sz="2000" dirty="0"/>
          </a:p>
        </p:txBody>
      </p:sp>
      <p:sp>
        <p:nvSpPr>
          <p:cNvPr id="24" name="Text 21"/>
          <p:cNvSpPr/>
          <p:nvPr/>
        </p:nvSpPr>
        <p:spPr>
          <a:xfrm>
            <a:off x="876924" y="3169032"/>
            <a:ext cx="3009889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Wireless Reprogramming</a:t>
            </a:r>
            <a:endParaRPr lang="en-US" sz="2000" dirty="0"/>
          </a:p>
        </p:txBody>
      </p:sp>
      <p:sp>
        <p:nvSpPr>
          <p:cNvPr id="31" name="Text 28"/>
          <p:cNvSpPr/>
          <p:nvPr/>
        </p:nvSpPr>
        <p:spPr>
          <a:xfrm>
            <a:off x="876924" y="3449431"/>
            <a:ext cx="3750304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5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Developer Friendly Environment</a:t>
            </a:r>
            <a:endParaRPr lang="en-US" sz="2000" dirty="0"/>
          </a:p>
        </p:txBody>
      </p:sp>
      <p:sp>
        <p:nvSpPr>
          <p:cNvPr id="35" name="Text 0">
            <a:extLst>
              <a:ext uri="{FF2B5EF4-FFF2-40B4-BE49-F238E27FC236}">
                <a16:creationId xmlns:a16="http://schemas.microsoft.com/office/drawing/2014/main" id="{85A7DD39-8FAD-EFB1-FE45-FC4A636B4C9A}"/>
              </a:ext>
            </a:extLst>
          </p:cNvPr>
          <p:cNvSpPr/>
          <p:nvPr/>
        </p:nvSpPr>
        <p:spPr>
          <a:xfrm>
            <a:off x="543163" y="4301514"/>
            <a:ext cx="7832884" cy="1170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Use Cases and Deployment</a:t>
            </a:r>
            <a:endParaRPr lang="en-US" sz="3650" dirty="0"/>
          </a:p>
        </p:txBody>
      </p:sp>
      <p:sp>
        <p:nvSpPr>
          <p:cNvPr id="38" name="Text 5">
            <a:extLst>
              <a:ext uri="{FF2B5EF4-FFF2-40B4-BE49-F238E27FC236}">
                <a16:creationId xmlns:a16="http://schemas.microsoft.com/office/drawing/2014/main" id="{0E7E230B-A884-F78C-15A0-56C4A6E88E4F}"/>
              </a:ext>
            </a:extLst>
          </p:cNvPr>
          <p:cNvSpPr/>
          <p:nvPr/>
        </p:nvSpPr>
        <p:spPr>
          <a:xfrm>
            <a:off x="961298" y="5917753"/>
            <a:ext cx="3231713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Education &amp; Research</a:t>
            </a:r>
            <a:endParaRPr lang="en-US" sz="2000" dirty="0"/>
          </a:p>
        </p:txBody>
      </p:sp>
      <p:sp>
        <p:nvSpPr>
          <p:cNvPr id="39" name="Text 10">
            <a:extLst>
              <a:ext uri="{FF2B5EF4-FFF2-40B4-BE49-F238E27FC236}">
                <a16:creationId xmlns:a16="http://schemas.microsoft.com/office/drawing/2014/main" id="{74B19D26-B262-5D38-CBC0-0E5D36F7D391}"/>
              </a:ext>
            </a:extLst>
          </p:cNvPr>
          <p:cNvSpPr/>
          <p:nvPr/>
        </p:nvSpPr>
        <p:spPr>
          <a:xfrm>
            <a:off x="948372" y="6307919"/>
            <a:ext cx="3360658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Industrial Applications</a:t>
            </a:r>
            <a:endParaRPr lang="en-US" sz="2000" dirty="0"/>
          </a:p>
        </p:txBody>
      </p:sp>
      <p:sp>
        <p:nvSpPr>
          <p:cNvPr id="40" name="Text 15">
            <a:extLst>
              <a:ext uri="{FF2B5EF4-FFF2-40B4-BE49-F238E27FC236}">
                <a16:creationId xmlns:a16="http://schemas.microsoft.com/office/drawing/2014/main" id="{4F555DD8-30B5-04EF-119A-67113EC5C554}"/>
              </a:ext>
            </a:extLst>
          </p:cNvPr>
          <p:cNvSpPr/>
          <p:nvPr/>
        </p:nvSpPr>
        <p:spPr>
          <a:xfrm>
            <a:off x="948372" y="6670348"/>
            <a:ext cx="3843338" cy="292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Font typeface="Wingdings" panose="05000000000000000000" pitchFamily="2" charset="2"/>
              <a:buChar char="q"/>
            </a:pPr>
            <a:r>
              <a:rPr lang="en-US" sz="20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Autonomous Experiments</a:t>
            </a:r>
            <a:endParaRPr lang="en-US" sz="2000" dirty="0"/>
          </a:p>
        </p:txBody>
      </p:sp>
      <p:sp>
        <p:nvSpPr>
          <p:cNvPr id="41" name="Text 1">
            <a:extLst>
              <a:ext uri="{FF2B5EF4-FFF2-40B4-BE49-F238E27FC236}">
                <a16:creationId xmlns:a16="http://schemas.microsoft.com/office/drawing/2014/main" id="{AE4F459D-4B06-4303-66A9-4D64531E7FE6}"/>
              </a:ext>
            </a:extLst>
          </p:cNvPr>
          <p:cNvSpPr/>
          <p:nvPr/>
        </p:nvSpPr>
        <p:spPr>
          <a:xfrm>
            <a:off x="655558" y="4956400"/>
            <a:ext cx="7832884" cy="599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60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MODAR’s inherent flexibility makes it uniquely suited for diverse sectors requiring rapid, on-demand robotic reconfiguration.</a:t>
            </a:r>
            <a:endParaRPr lang="en-US" sz="1600" dirty="0"/>
          </a:p>
        </p:txBody>
      </p:sp>
      <p:sp>
        <p:nvSpPr>
          <p:cNvPr id="42" name="Shape 4">
            <a:extLst>
              <a:ext uri="{FF2B5EF4-FFF2-40B4-BE49-F238E27FC236}">
                <a16:creationId xmlns:a16="http://schemas.microsoft.com/office/drawing/2014/main" id="{B477C258-90A2-1DB0-BE2E-FB81C6DD030A}"/>
              </a:ext>
            </a:extLst>
          </p:cNvPr>
          <p:cNvSpPr/>
          <p:nvPr/>
        </p:nvSpPr>
        <p:spPr>
          <a:xfrm>
            <a:off x="4755343" y="5730644"/>
            <a:ext cx="991962" cy="902824"/>
          </a:xfrm>
          <a:prstGeom prst="roundRect">
            <a:avLst>
              <a:gd name="adj" fmla="val 162746"/>
            </a:avLst>
          </a:prstGeom>
          <a:solidFill>
            <a:srgbClr val="26A688"/>
          </a:solidFill>
          <a:ln/>
        </p:spPr>
      </p:sp>
      <p:pic>
        <p:nvPicPr>
          <p:cNvPr id="43" name="Image 1" descr="preencoded.png">
            <a:extLst>
              <a:ext uri="{FF2B5EF4-FFF2-40B4-BE49-F238E27FC236}">
                <a16:creationId xmlns:a16="http://schemas.microsoft.com/office/drawing/2014/main" id="{403E6BE2-5954-E081-2EA7-439511FCE3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4008" y="5914219"/>
            <a:ext cx="396659" cy="495875"/>
          </a:xfrm>
          <a:prstGeom prst="rect">
            <a:avLst/>
          </a:prstGeom>
        </p:spPr>
      </p:pic>
      <p:sp>
        <p:nvSpPr>
          <p:cNvPr id="44" name="Shape 9">
            <a:extLst>
              <a:ext uri="{FF2B5EF4-FFF2-40B4-BE49-F238E27FC236}">
                <a16:creationId xmlns:a16="http://schemas.microsoft.com/office/drawing/2014/main" id="{C5CF8A56-C8BC-E00E-7FA2-2FCD9C1D8528}"/>
              </a:ext>
            </a:extLst>
          </p:cNvPr>
          <p:cNvSpPr/>
          <p:nvPr/>
        </p:nvSpPr>
        <p:spPr>
          <a:xfrm>
            <a:off x="7507650" y="5761081"/>
            <a:ext cx="935950" cy="887562"/>
          </a:xfrm>
          <a:prstGeom prst="roundRect">
            <a:avLst>
              <a:gd name="adj" fmla="val 162746"/>
            </a:avLst>
          </a:prstGeom>
          <a:solidFill>
            <a:srgbClr val="26A688"/>
          </a:solidFill>
          <a:ln/>
        </p:spPr>
      </p:sp>
      <p:pic>
        <p:nvPicPr>
          <p:cNvPr id="45" name="Image 2" descr="preencoded.png">
            <a:extLst>
              <a:ext uri="{FF2B5EF4-FFF2-40B4-BE49-F238E27FC236}">
                <a16:creationId xmlns:a16="http://schemas.microsoft.com/office/drawing/2014/main" id="{3806B9E0-0749-A4D9-32FC-0A9D97C37A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5725" y="5858013"/>
            <a:ext cx="518414" cy="648085"/>
          </a:xfrm>
          <a:prstGeom prst="rect">
            <a:avLst/>
          </a:prstGeom>
        </p:spPr>
      </p:pic>
      <p:sp>
        <p:nvSpPr>
          <p:cNvPr id="46" name="Shape 14">
            <a:extLst>
              <a:ext uri="{FF2B5EF4-FFF2-40B4-BE49-F238E27FC236}">
                <a16:creationId xmlns:a16="http://schemas.microsoft.com/office/drawing/2014/main" id="{F82E3BEB-7EB5-B375-6AC8-EA97986207AF}"/>
              </a:ext>
            </a:extLst>
          </p:cNvPr>
          <p:cNvSpPr/>
          <p:nvPr/>
        </p:nvSpPr>
        <p:spPr>
          <a:xfrm>
            <a:off x="6125070" y="6690911"/>
            <a:ext cx="956213" cy="876134"/>
          </a:xfrm>
          <a:prstGeom prst="roundRect">
            <a:avLst>
              <a:gd name="adj" fmla="val 162746"/>
            </a:avLst>
          </a:prstGeom>
          <a:solidFill>
            <a:srgbClr val="26A688"/>
          </a:solidFill>
          <a:ln/>
        </p:spPr>
      </p:sp>
      <p:pic>
        <p:nvPicPr>
          <p:cNvPr id="47" name="Image 3" descr="preencoded.png">
            <a:extLst>
              <a:ext uri="{FF2B5EF4-FFF2-40B4-BE49-F238E27FC236}">
                <a16:creationId xmlns:a16="http://schemas.microsoft.com/office/drawing/2014/main" id="{71B943E2-CF8C-200D-69C7-7F3267C3C5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1994" y="6889975"/>
            <a:ext cx="382364" cy="4780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544181F-7904-F9E9-D9FE-B5A9EBD8777F}"/>
              </a:ext>
            </a:extLst>
          </p:cNvPr>
          <p:cNvSpPr txBox="1"/>
          <p:nvPr/>
        </p:nvSpPr>
        <p:spPr>
          <a:xfrm>
            <a:off x="501041" y="734509"/>
            <a:ext cx="7315200" cy="497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4400" b="1" dirty="0">
                <a:solidFill>
                  <a:srgbClr val="002060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MODAR System Overview</a:t>
            </a:r>
            <a:endParaRPr lang="en-US" sz="4400" dirty="0">
              <a:solidFill>
                <a:srgbClr val="002060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C81059D1-8CD8-1A78-1300-111BD73F02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6298" y="1176670"/>
            <a:ext cx="12695274" cy="7052930"/>
          </a:xfrm>
          <a:prstGeom prst="rect">
            <a:avLst/>
          </a:prstGeom>
        </p:spPr>
      </p:pic>
      <p:pic>
        <p:nvPicPr>
          <p:cNvPr id="7" name="Image 0" descr="preencoded.png">
            <a:extLst>
              <a:ext uri="{FF2B5EF4-FFF2-40B4-BE49-F238E27FC236}">
                <a16:creationId xmlns:a16="http://schemas.microsoft.com/office/drawing/2014/main" id="{6BA6EB67-0232-2818-2EB5-0282E77B7A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002" y="4947098"/>
            <a:ext cx="2759520" cy="27595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C5A922E-F8CD-AFBB-F95D-C927F2C36781}"/>
              </a:ext>
            </a:extLst>
          </p:cNvPr>
          <p:cNvSpPr/>
          <p:nvPr/>
        </p:nvSpPr>
        <p:spPr>
          <a:xfrm>
            <a:off x="12739955" y="7756989"/>
            <a:ext cx="1797978" cy="362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431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Live Demonstration: MODAR in Action  </a:t>
            </a:r>
          </a:p>
          <a:p>
            <a:pPr>
              <a:lnSpc>
                <a:spcPts val="5550"/>
              </a:lnSpc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Q &amp; A </a:t>
            </a:r>
            <a:endParaRPr lang="en-US" sz="4450" dirty="0"/>
          </a:p>
          <a:p>
            <a:pPr marL="0" indent="0" algn="l">
              <a:lnSpc>
                <a:spcPts val="5550"/>
              </a:lnSpc>
              <a:buNone/>
            </a:pP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323</TotalTime>
  <Words>324</Words>
  <Application>Microsoft Office PowerPoint</Application>
  <PresentationFormat>Custom</PresentationFormat>
  <Paragraphs>56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Calibri</vt:lpstr>
      <vt:lpstr>Bold</vt:lpstr>
      <vt:lpstr>Open Sans</vt:lpstr>
      <vt:lpstr>Wingdings</vt:lpstr>
      <vt:lpstr>Unbounded Bold</vt:lpstr>
      <vt:lpstr>Unbounded Light</vt:lpstr>
      <vt:lpstr>Spline Sans Bold</vt:lpstr>
      <vt:lpstr>Tw Cen MT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user</dc:creator>
  <cp:lastModifiedBy>Kavithma Rajapaksha</cp:lastModifiedBy>
  <cp:revision>7</cp:revision>
  <dcterms:created xsi:type="dcterms:W3CDTF">2025-10-03T10:53:48Z</dcterms:created>
  <dcterms:modified xsi:type="dcterms:W3CDTF">2025-10-04T03:57:29Z</dcterms:modified>
</cp:coreProperties>
</file>